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ELNY price index</c:v>
                </c:pt>
              </c:strCache>
            </c:strRef>
          </c:tx>
          <c:spPr>
            <a:solidFill>
              <a:srgbClr val="3C3C3B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1A1A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Sheet1!$A$2:$A$12</c:f>
              <c:multiLvlStrCache>
                <c:ptCount val="11"/>
                <c:lvl>
                  <c:pt idx="0">
                    <c:v>Шорты</c:v>
                  </c:pt>
                  <c:pt idx="1">
                    <c:v>Куртки и пуховики</c:v>
                  </c:pt>
                  <c:pt idx="2">
                    <c:v>Джемперы и трикотаж</c:v>
                  </c:pt>
                  <c:pt idx="3">
                    <c:v>Брюки</c:v>
                  </c:pt>
                  <c:pt idx="4">
                    <c:v>Костюмы и комбинезоны</c:v>
                  </c:pt>
                  <c:pt idx="5">
                    <c:v>Блузы и рубашки</c:v>
                  </c:pt>
                  <c:pt idx="6">
                    <c:v>Топы и футболки</c:v>
                  </c:pt>
                  <c:pt idx="7">
                    <c:v>Юбки</c:v>
                  </c:pt>
                  <c:pt idx="8">
                    <c:v>Жакеты и жилеты</c:v>
                  </c:pt>
                  <c:pt idx="9">
                    <c:v>Платья</c:v>
                  </c:pt>
                  <c:pt idx="10">
                    <c:v>Пальто и плащи</c:v>
                  </c:pt>
                </c:lvl>
              </c:multiLvlStrCache>
            </c:multiLvl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0.21</c:v>
                </c:pt>
                <c:pt idx="1">
                  <c:v>0.46</c:v>
                </c:pt>
                <c:pt idx="2">
                  <c:v>0.56</c:v>
                </c:pt>
                <c:pt idx="3">
                  <c:v>0.63</c:v>
                </c:pt>
                <c:pt idx="4">
                  <c:v>0.66</c:v>
                </c:pt>
                <c:pt idx="5">
                  <c:v>0.86</c:v>
                </c:pt>
                <c:pt idx="6">
                  <c:v>0.88</c:v>
                </c:pt>
                <c:pt idx="7">
                  <c:v>1</c:v>
                </c:pt>
                <c:pt idx="8">
                  <c:v>1.15</c:v>
                </c:pt>
                <c:pt idx="9">
                  <c:v>1.18</c:v>
                </c:pt>
                <c:pt idx="10">
                  <c:v>2.3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1A1A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2.5"/>
          <c:min val="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937760"/>
            <a:ext cx="4572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ELNY · АНАЛИТИКА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8229600" y="4937760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95360" y="4937760"/>
            <a:ext cx="45720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E9E9E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95360" y="4937760"/>
            <a:ext cx="45720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E9E9E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Рекомендации · 0–1 месяц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Быстрые победы. Низкая стоимость реализации, измеримый результат за 4 недели.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52704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141732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Аудит 633 OOS-карточек ELNY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77240" y="180136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Список: filter site='elny' AND in_stock=False. Решение: архив / Sale-страница / допоставка.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57200" y="239572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7240" y="22860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Спот-проверка цен в пальто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267004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ELNY-пальто (17 699₽ медиана) vs аналоги pompa (7 690₽). Обосновать или скорректировать.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326440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3154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Подключить блок отзывов на карточке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77240" y="353872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schema.org AggregateRating + пост-продажные письма. Цель 3 мес — 5+ отзывов на топ-200.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413308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40233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Лендинг «Шёлк + Лиоцелл капсула»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77240" y="440740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 ELNY-товаров с лиоцеллом 86% + лён 26 шт (79%). Премиум-капсула 100% натуральный состав.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Среднесрочно и стратегически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280160"/>
            <a:ext cx="4023360" cy="3474720"/>
          </a:xfrm>
          <a:prstGeom prst="roundRect">
            <a:avLst>
              <a:gd name="adj" fmla="val 2105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417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1–3 месяца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1920240"/>
            <a:ext cx="36576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Джинсовая капсула — 10–20 SKU за 6 недель (рынок 196, у нас 0)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Аксессуары — 30–50 SKU: ремни, шарфы, украшения (рынок 415)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Расширить размерную сетку топ-100 — +1 размер на бестселлер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Переписать копирайт топ-200 карточек: материал + нарратив коллекции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663440" y="1280160"/>
            <a:ext cx="4023360" cy="3474720"/>
          </a:xfrm>
          <a:prstGeom prst="roundRect">
            <a:avLst>
              <a:gd name="adj" fmla="val 2105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846320" y="1417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3+ месяца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846320" y="1920240"/>
            <a:ext cx="36576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Жёлто-зелёная коллекция — наше уникальное цветовое лидерство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Пересмотр премиум-сегмента (пальто, платья): обосновать или скорректировать цены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Регулярный мониторинг — следующий снапшот через 30 дней; diff-отчёт автоматически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Brand voice guidelines — формализовать ключевые слова и интонацию каталога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пункт ляжет в backlog. Кто owner — обсудим на следующей встрече.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Что у нас уже работает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68680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Месячный парсинг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68680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сайтов, ~7 500 товаров. Автостарт 1-го числа в 3:00 (Task Scheduler).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364992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547872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76472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Word + PDF + PPTX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776472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Аналитические отчёты автогенерация после прогона. На почту i@wasrusgen.ru, en@elny.ru.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272784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55664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684264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Power BI / Excel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684264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Многолистовая XLSX с готовыми DAX-формулами + Power Query шаблон.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57200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40080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68680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Streamlit-приложение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68680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вкладок, фильтры, drill-down по товару, поиск аналога по тексту/картинке.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3364992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547872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776472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Семантический поиск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776472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Multilingual e5 + CLIP ViT-B/32. Каждому ELNY-товару — топ-5 аналогов.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272784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455664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684264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Diff-отчёты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684264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После 2-го прогона — alerts с ценами, новинками, OOS-флипами. HTML+XLSX+email.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Полный путь: парсинг → анализ → доставка отчёта. Без ручных действий.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Следующие шаги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457200" y="114300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1463040"/>
            <a:ext cx="82296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Аудит 633 OOS-карточек ELNY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Спот-проверка пальто vs pompa (5 моделей)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Подключение блока отзывов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Тест джинсовой капсулы (10–20 SKU)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 Следующий снапшот → diff-отчёт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Контакт: i@wasrusgen.ru · Папка проекта: D:\! Рабочий стол\ELNY\ПАРСИНГ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Топ-6 выводов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109728" cy="1691640"/>
          </a:xfrm>
          <a:prstGeom prst="rect">
            <a:avLst/>
          </a:prstGeom>
          <a:solidFill>
            <a:srgbClr val="5C8A5C"/>
          </a:solidFill>
          <a:ln w="12700">
            <a:solidFill>
              <a:srgbClr val="5C8A5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ELNY дешевле в трикотаже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Куртки −54%, джемперы −44%, брюки −35%. Главный товарный аргумент.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364992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364992" y="1051560"/>
            <a:ext cx="109728" cy="1691640"/>
          </a:xfrm>
          <a:prstGeom prst="rect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593592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ELNY дороже в пальто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593592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Пальто +130% к рынку (17 699₽ vs 7 690₽). Премиум или переоценка?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272784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272784" y="1051560"/>
            <a:ext cx="109728" cy="1691640"/>
          </a:xfrm>
          <a:prstGeom prst="rect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01384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46% каталога OOS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01384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633 из 1 375 ELNY-товаров распроданы. Самый высокий OOS на рынке.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2907792"/>
            <a:ext cx="109728" cy="1691640"/>
          </a:xfrm>
          <a:prstGeom prst="rect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85800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ассортиментные дыры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85800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Аксессуары (415 на рынке), джинсы (196), обувь (146), бельё (46) — у нас 0.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364992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364992" y="2907792"/>
            <a:ext cx="109728" cy="1691640"/>
          </a:xfrm>
          <a:prstGeom prst="rect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593592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 бренда размытый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593592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«Современные», «изысканный» — общие слова. Конкуренты конкретнее.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272784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272784" y="2907792"/>
            <a:ext cx="109728" cy="1691640"/>
          </a:xfrm>
          <a:prstGeom prst="rect">
            <a:avLst/>
          </a:prstGeom>
          <a:solidFill>
            <a:srgbClr val="5C8A5C"/>
          </a:solidFill>
          <a:ln w="12700">
            <a:solidFill>
              <a:srgbClr val="5C8A5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501384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Лидерство в ярких цветах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501384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Жёлтый: 70% рынка у нас. Зелёный: 50%. Розовый: 46%. Уникально.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Сводка по сайтам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Объём каталога · OOS · ценовой диапазон · скидки · рейтинг · quality score</a:t>
            </a:r>
            <a:endParaRPr lang="en-US" sz="11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82296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822960"/>
                <a:gridCol w="822960"/>
                <a:gridCol w="1280160"/>
                <a:gridCol w="1005840"/>
                <a:gridCol w="1005840"/>
                <a:gridCol w="118872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Сайт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Всего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OOS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Медиана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% скидки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Рейтинг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Отзывов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Quality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C3C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elny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1 375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A04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6 000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54.0%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88.5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12storeez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2 040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19 000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4.81 ★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101 521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elis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1 028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5 999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4.95 ★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2 666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pompa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1 445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3 690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33.9%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94.8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emkashop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1 053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A04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9 990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93.2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annapekun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2 990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99.7%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89.5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42976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Только 2 сайта показывают рейтинги/отзывы.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STOREEZ — 101 521 отзыв (4.81 ★), Elis — 2 666 (4.95 ★). ELNY, pompa, emkashop, annapekun — ноль на карточке.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Где мы дешевле и дороже рынка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Индекс &lt; 1 — ELNY дешевле конкурентов (медиан). &gt; 1 — ELNY дороже. Только категории с n ≥ 7 у нас.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1371600"/>
          <a:ext cx="8229600" cy="3200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4617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5C8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🟢 Сильно дешевле рынка (трикотаж — наш сегмент)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572000" y="4617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A04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Дороже рынка — пальто +130%, платья +21%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Ассортиментные пробелы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Категории, где ELNY представлен &lt;5 позиций при ёмком рынке (≥30 у конкурентов).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Аксессуары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94360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594360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94360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416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94360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94360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(151)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587752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587752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24912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Бельё и купальники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2724912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17" name="Text 15"/>
          <p:cNvSpPr/>
          <p:nvPr/>
        </p:nvSpPr>
        <p:spPr>
          <a:xfrm>
            <a:off x="2724912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2724912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2724912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2724912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(46)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4718304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718304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855464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Джинсы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4855464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25" name="Text 23"/>
          <p:cNvSpPr/>
          <p:nvPr/>
        </p:nvSpPr>
        <p:spPr>
          <a:xfrm>
            <a:off x="4855464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855464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196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4855464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855464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(94)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6848856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848856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986016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Обувь</a:t>
            </a:r>
            <a:endParaRPr lang="en-US" sz="1700" dirty="0"/>
          </a:p>
        </p:txBody>
      </p:sp>
      <p:sp>
        <p:nvSpPr>
          <p:cNvPr id="32" name="Text 30"/>
          <p:cNvSpPr/>
          <p:nvPr/>
        </p:nvSpPr>
        <p:spPr>
          <a:xfrm>
            <a:off x="6986016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33" name="Text 31"/>
          <p:cNvSpPr/>
          <p:nvPr/>
        </p:nvSpPr>
        <p:spPr>
          <a:xfrm>
            <a:off x="6986016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6986016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146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6986016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6986016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(135)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457200" y="3840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Аксессуары и джинсы — приоритетные направления. Низкорискованный вход (низкий средний чек, высокая маржа).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Обувь и бельё — концентрация у 12 STOREEZ. Стратегически менее интересно для быстрого захода.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 бренда — чем мы говорим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Distinctive words — высокая частота на сайте при низкой частоте у конкурентов (TF-IDF).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DFAE1"/>
          </a:solidFill>
          <a:ln w="12700">
            <a:solidFill>
              <a:srgbClr val="FDFA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🟣 ELNY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Общие эмоциональные слова. Покупатель не запоминает.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современные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вашего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удобные повседневные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высоким качеством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идеальные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качеством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нас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деликатная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364992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547872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POMPA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547872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Конкретика про материалы. Работает на восприятие качества.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547872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мембраной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ангорой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натуральной ткани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магазине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ткани черный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атласа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спинкой цвет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хлопка цвет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72784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55664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STOREEZ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455664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История и коллекции. Премиум-нарратив.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55664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бестселлер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нашей коллекции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хлопка шелка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благодаря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выбрали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сделали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этой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можно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Рекомендация: переписать копирайт топ-200 ELNY-карточек, добавив материал и нарратив коллекции.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Цветовое лидерство ELNY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Доля ELNY-позиций в общем объёме рынка по конкретному базовому цвету.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85800" y="1645920"/>
            <a:ext cx="1143000" cy="640080"/>
          </a:xfrm>
          <a:prstGeom prst="rect">
            <a:avLst/>
          </a:prstGeom>
          <a:solidFill>
            <a:srgbClr val="F2C94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жёлтый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70.2%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4864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из 57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19456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423160" y="1645920"/>
            <a:ext cx="1143000" cy="640080"/>
          </a:xfrm>
          <a:prstGeom prst="rect">
            <a:avLst/>
          </a:prstGeom>
          <a:solidFill>
            <a:srgbClr val="5C9C5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8600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зелёный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28600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49.8%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228600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152 из 305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393192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160520" y="1645920"/>
            <a:ext cx="1143000" cy="640080"/>
          </a:xfrm>
          <a:prstGeom prst="rect">
            <a:avLst/>
          </a:prstGeom>
          <a:solidFill>
            <a:srgbClr val="EAA0B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02336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розовый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02336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46.3%</a:t>
            </a:r>
            <a:endParaRPr lang="en-US" sz="3200" dirty="0"/>
          </a:p>
        </p:txBody>
      </p:sp>
      <p:sp>
        <p:nvSpPr>
          <p:cNvPr id="19" name="Text 17"/>
          <p:cNvSpPr/>
          <p:nvPr/>
        </p:nvSpPr>
        <p:spPr>
          <a:xfrm>
            <a:off x="402336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 из 134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66928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897880" y="1645920"/>
            <a:ext cx="1143000" cy="640080"/>
          </a:xfrm>
          <a:prstGeom prst="rect">
            <a:avLst/>
          </a:prstGeom>
          <a:solidFill>
            <a:srgbClr val="3F6CB1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76072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синий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76072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34.6%</a:t>
            </a:r>
            <a:endParaRPr lang="en-US" sz="3200" dirty="0"/>
          </a:p>
        </p:txBody>
      </p:sp>
      <p:sp>
        <p:nvSpPr>
          <p:cNvPr id="24" name="Text 22"/>
          <p:cNvSpPr/>
          <p:nvPr/>
        </p:nvSpPr>
        <p:spPr>
          <a:xfrm>
            <a:off x="576072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268 из 775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740664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635240" y="1645920"/>
            <a:ext cx="1143000" cy="640080"/>
          </a:xfrm>
          <a:prstGeom prst="rect">
            <a:avLst/>
          </a:prstGeom>
          <a:solidFill>
            <a:srgbClr val="C7AB78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49808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бежевый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49808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31.4%</a:t>
            </a:r>
            <a:endParaRPr lang="en-US" sz="3200" dirty="0"/>
          </a:p>
        </p:txBody>
      </p:sp>
      <p:sp>
        <p:nvSpPr>
          <p:cNvPr id="29" name="Text 27"/>
          <p:cNvSpPr/>
          <p:nvPr/>
        </p:nvSpPr>
        <p:spPr>
          <a:xfrm>
            <a:off x="749808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143 из 455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57200" y="40233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жёлтом и зелёном ELNY доминирует на рынке. Уникальный маркетинговый рычаг.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57200" y="44348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Рекомендация: сезонная капсула в ярких цветах — позиционирование «единственный бренд с яркой палитрой в среднем сегменте».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Социальное доказательство — критический разрыв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280160"/>
            <a:ext cx="4023360" cy="274320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4173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STOREEZ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1920240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5600" b="1" dirty="0">
                <a:solidFill>
                  <a:srgbClr val="5C8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101 521</a:t>
            </a:r>
            <a:endParaRPr lang="en-US" sz="5600" dirty="0"/>
          </a:p>
        </p:txBody>
      </p:sp>
      <p:sp>
        <p:nvSpPr>
          <p:cNvPr id="7" name="Text 5"/>
          <p:cNvSpPr/>
          <p:nvPr/>
        </p:nvSpPr>
        <p:spPr>
          <a:xfrm>
            <a:off x="64008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отзывов на карточках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4008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 4.81  средний рейтинг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≈50 отзывов на каждый товар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63440" y="1280160"/>
            <a:ext cx="4023360" cy="2743200"/>
          </a:xfrm>
          <a:prstGeom prst="roundRect">
            <a:avLst>
              <a:gd name="adj" fmla="val 2667"/>
            </a:avLst>
          </a:prstGeom>
          <a:solidFill>
            <a:srgbClr val="FDFAE1"/>
          </a:solidFill>
          <a:ln w="12700">
            <a:solidFill>
              <a:srgbClr val="FDFAE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0" y="14173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🟣 ELNY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4846320" y="1920240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b="1" dirty="0">
                <a:solidFill>
                  <a:srgbClr val="A0454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8000" dirty="0"/>
          </a:p>
        </p:txBody>
      </p:sp>
      <p:sp>
        <p:nvSpPr>
          <p:cNvPr id="13" name="Text 11"/>
          <p:cNvSpPr/>
          <p:nvPr/>
        </p:nvSpPr>
        <p:spPr>
          <a:xfrm>
            <a:off x="484632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отзывов на сайте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84632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9E9E9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 —  нет рейтинга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84632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ОZON/WB не учитываются — на сайте отзывов нет.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Покупатель видит 12 STOREEZ с тысячами отзывов — выигрывает доверие без дополнительных инвестиций.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57200" y="46177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Технически: schema.org Product + AggregateRating, пост-продажные письма с просьбой оценить. Цель 3 мес — 5+ отзывов на топ-200.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Критические находки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18872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371600"/>
            <a:ext cx="685800" cy="685800"/>
          </a:xfrm>
          <a:prstGeom prst="ellipse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38988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463040" y="135331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46% каталога ELNY распродано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463040" y="175564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633 из 1 375 товаров — out of stock. У 12 STOREEZ всего 1%, у annapekun 0%. Действие: аудит OOS — прошлый сезон → архив; ходовые → допоставка.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42316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40080" y="2606040"/>
            <a:ext cx="685800" cy="685800"/>
          </a:xfrm>
          <a:prstGeom prst="ellipse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0080" y="262432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463040" y="258775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Пальто в 2.3× дороже рынка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463040" y="299008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Медиана ELNY 17 699 ₽ vs 7 690 ₽ у конкурентов (332 позиции). Либо это объективно премиум-сегмент (требует обоснования в карточке), либо переоценка.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65760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3840480"/>
            <a:ext cx="685800" cy="685800"/>
          </a:xfrm>
          <a:prstGeom prst="ellipse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0080" y="385876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463040" y="382219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Узкая размерная сетка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463040" y="422452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Среднее число размеров 4.1 vs 5.8 у pompa и 5.6 у elis. Действие: +1 размер на каждый бестселлер — поднять до 5.5+.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ELNY Конкурентная аналитика</dc:title>
  <dc:subject>PptxGenJS Presentation</dc:subject>
  <dc:creator>ELNY parser</dc:creator>
  <cp:lastModifiedBy>ELNY parser</cp:lastModifiedBy>
  <cp:revision>1</cp:revision>
  <dcterms:created xsi:type="dcterms:W3CDTF">2026-05-13T08:45:22Z</dcterms:created>
  <dcterms:modified xsi:type="dcterms:W3CDTF">2026-05-13T08:45:22Z</dcterms:modified>
</cp:coreProperties>
</file>