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ELNY price index</c:v>
                </c:pt>
              </c:strCache>
            </c:strRef>
          </c:tx>
          <c:spPr>
            <a:solidFill>
              <a:srgbClr val="3C3C3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A1A1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Sheet1!$A$2:$A$12</c:f>
              <c:multiLvlStrCache>
                <c:ptCount val="11"/>
                <c:lvl>
                  <c:pt idx="0">
                    <c:v>Шорты</c:v>
                  </c:pt>
                  <c:pt idx="1">
                    <c:v>Куртки и пуховики</c:v>
                  </c:pt>
                  <c:pt idx="2">
                    <c:v>Джемперы и трикотаж</c:v>
                  </c:pt>
                  <c:pt idx="3">
                    <c:v>Брюки</c:v>
                  </c:pt>
                  <c:pt idx="4">
                    <c:v>Костюмы и комбинезоны</c:v>
                  </c:pt>
                  <c:pt idx="5">
                    <c:v>Блузы и рубашки</c:v>
                  </c:pt>
                  <c:pt idx="6">
                    <c:v>Топы и футболки</c:v>
                  </c:pt>
                  <c:pt idx="7">
                    <c:v>Юбки</c:v>
                  </c:pt>
                  <c:pt idx="8">
                    <c:v>Жакеты и жилеты</c:v>
                  </c:pt>
                  <c:pt idx="9">
                    <c:v>Платья</c:v>
                  </c:pt>
                  <c:pt idx="10">
                    <c:v>Пальто и плащи</c:v>
                  </c:pt>
                </c:lvl>
              </c:multiLvlStrCache>
            </c:multiLvl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0.21</c:v>
                </c:pt>
                <c:pt idx="1">
                  <c:v>0.46</c:v>
                </c:pt>
                <c:pt idx="2">
                  <c:v>0.56</c:v>
                </c:pt>
                <c:pt idx="3">
                  <c:v>0.63</c:v>
                </c:pt>
                <c:pt idx="4">
                  <c:v>0.66</c:v>
                </c:pt>
                <c:pt idx="5">
                  <c:v>0.86</c:v>
                </c:pt>
                <c:pt idx="6">
                  <c:v>0.88</c:v>
                </c:pt>
                <c:pt idx="7">
                  <c:v>1</c:v>
                </c:pt>
                <c:pt idx="8">
                  <c:v>1.15</c:v>
                </c:pt>
                <c:pt idx="9">
                  <c:v>1.18</c:v>
                </c:pt>
                <c:pt idx="10">
                  <c:v>2.3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A1A1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.5"/>
          <c:min val="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937760"/>
            <a:ext cx="4572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ELNY · АНАЛИТИКА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8229600" y="4937760"/>
            <a:ext cx="731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595360" y="4937760"/>
            <a:ext cx="45720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E9E9E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595360" y="4937760"/>
            <a:ext cx="45720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E9E9E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D:\! Рабочий стол\ELNY\ПАРСИНГ\assets\elny_model_clean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029200" y="0"/>
            <a:ext cx="4114800" cy="5143500"/>
          </a:xfrm>
          <a:prstGeom prst="rect">
            <a:avLst/>
          </a:prstGeom>
        </p:spPr>
      </p:pic>
      <p:pic>
        <p:nvPicPr>
          <p:cNvPr id="3" name="Image 1" descr="D:\! Рабочий стол\ELNY\ПАРСИНГ\assets\elny_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320" y="1417320"/>
            <a:ext cx="2011680" cy="799401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2258568" y="2491041"/>
            <a:ext cx="329184" cy="10973"/>
          </a:xfrm>
          <a:prstGeom prst="rect">
            <a:avLst/>
          </a:prstGeom>
          <a:solidFill>
            <a:srgbClr val="B8B0A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Text 1"/>
          <p:cNvSpPr/>
          <p:nvPr/>
        </p:nvSpPr>
        <p:spPr>
          <a:xfrm>
            <a:off x="0" y="2600769"/>
            <a:ext cx="4846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  Н  А  Л  И  Т  И  К  А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0" y="3131121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Конкурентная аналитика  ·  v2</a:t>
            </a:r>
            <a:endParaRPr lang="en-US" sz="1800" dirty="0"/>
          </a:p>
        </p:txBody>
      </p:sp>
      <p:sp>
        <p:nvSpPr>
          <p:cNvPr id="7" name="Text 3"/>
          <p:cNvSpPr/>
          <p:nvPr/>
        </p:nvSpPr>
        <p:spPr>
          <a:xfrm>
            <a:off x="0" y="3496881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Расширенная аналитическая записка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0" y="4640580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Снапшот: 2026-05-11   ·   Версия: 2026-05-13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Рекомендации · 0–1 месяц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Быстрые победы. Низкая стоимость реализации, измеримый результат за 4 недели.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52704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4173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Аудит 633 OOS-карточек ELNY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180136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Список: filter site='elny' AND in_stock=False. Решение: архив / Sale-страница / допоставка.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39572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22860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Спот-проверка цен в пальто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" y="267004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ELNY-пальто (17 699₽ медиана) vs аналоги pompa (7 690₽). Обосновать или скорректировать.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26440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31546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Подключить блок отзывов на карточке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77240" y="353872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schema.org AggregateRating + пост-продажные письма. Цель 3 мес — 5+ отзывов на топ-200.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4133088"/>
            <a:ext cx="137160" cy="54864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40233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Лендинг «Шёлк + Лиоцелл капсула»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77240" y="440740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 ELNY-товаров с лиоцеллом 86% + лён 26 шт (79%). Премиум-капсула 100% натуральный состав.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Среднесрочно и стратегически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280160"/>
            <a:ext cx="4023360" cy="3474720"/>
          </a:xfrm>
          <a:prstGeom prst="roundRect">
            <a:avLst>
              <a:gd name="adj" fmla="val 2105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417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1–3 месяца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36576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Джинсовая капсула — 10–20 SKU за 6 недель (рынок 196, у нас 0)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Аксессуары — 30–50 SKU: ремни, шарфы, украшения (рынок 415)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Расширить размерную сетку топ-100 — +1 размер на бестселлер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Переписать копирайт топ-200 карточек: материал + нарратив коллекции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663440" y="1280160"/>
            <a:ext cx="4023360" cy="3474720"/>
          </a:xfrm>
          <a:prstGeom prst="roundRect">
            <a:avLst>
              <a:gd name="adj" fmla="val 2105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0" y="1417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3+ месяца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846320" y="1920240"/>
            <a:ext cx="36576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Жёлто-зелёная коллекция — наше уникальное цветовое лидерство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Пересмотр премиум-сегмента (пальто, платья): обосновать или скорректировать цены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Регулярный мониторинг — следующий снапшот через 30 дней; diff-отчёт автоматически</a:t>
            </a:r>
            <a:endParaRPr lang="en-US" sz="1150" dirty="0"/>
          </a:p>
          <a:p>
            <a:pPr algn="l" indent="0" marL="0">
              <a:buNone/>
            </a:pPr>
            <a:endParaRPr lang="en-US" sz="1150" dirty="0"/>
          </a:p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Brand voice guidelines — формализовать ключевые слова и интонацию каталога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Каждый пункт ляжет в backlog. Кто owner — обсудим на следующей встрече.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Что у нас уже работает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554480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1536192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Месячный парсинг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68680" y="1920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сайтов, ~7 500 товаров. Автостарт 1-го числа в 3:00 (Task Scheduler).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64992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547872" y="1554480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776472" y="1536192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Word + PDF + PPTX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776472" y="1920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Аналитические отчёты автогенерация после прогона. На почту i@wasrusgen.ru, en@elny.ru.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72784" y="1371600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55664" y="1554480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84264" y="1536192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Power BI / Excel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684264" y="1920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Многолистовая XLSX с готовыми DAX-формулами + Power Query шаблон.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907792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090672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3072384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Streamlit-приложение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68680" y="3456432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вкладок, фильтры, drill-down по товару, поиск аналога по тексту/картинке.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364992" y="2907792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547872" y="3090672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776472" y="3072384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Семантический поиск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776472" y="3456432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Multilingual e5 + CLIP ViT-B/32. Каждому ELNY-товару — топ-5 аналогов.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272784" y="2907792"/>
            <a:ext cx="2743200" cy="1371600"/>
          </a:xfrm>
          <a:prstGeom prst="roundRect">
            <a:avLst>
              <a:gd name="adj" fmla="val 5333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55664" y="3090672"/>
            <a:ext cx="137160" cy="36576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684264" y="3072384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Diff-отчёты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684264" y="3456432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После 2-го прогона — alerts с ценами, новинками, OOS-флипами. HTML+XLSX+email.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7200" y="4526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Полный путь: парсинг → анализ → доставка отчёта. Без ручных действий.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Следующие шаги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114300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463040"/>
            <a:ext cx="82296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1. Аудит 633 OOS-карточек ELNY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2. Спот-проверка пальто vs pompa (5 моделей)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3. Подключение блока отзывов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4. Тест джинсовой капсулы (10–20 SKU)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5. Следующий снапшот → diff-отчёт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Контакт: i@wasrusgen.ru · Папка проекта: D:\! Рабочий стол\ELNY\ПАРСИНГ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Топ-6 выводов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5156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51560"/>
            <a:ext cx="109728" cy="1691640"/>
          </a:xfrm>
          <a:prstGeom prst="rect">
            <a:avLst/>
          </a:prstGeom>
          <a:solidFill>
            <a:srgbClr val="5C8A5C"/>
          </a:solidFill>
          <a:ln w="12700">
            <a:solidFill>
              <a:srgbClr val="5C8A5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188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ELNY дешевле в трикотаже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16916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Куртки −54%, джемперы −44%, брюки −35%. Главный товарный аргумент.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64992" y="105156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364992" y="1051560"/>
            <a:ext cx="109728" cy="1691640"/>
          </a:xfrm>
          <a:prstGeom prst="rect">
            <a:avLst/>
          </a:prstGeom>
          <a:solidFill>
            <a:srgbClr val="A04545"/>
          </a:solidFill>
          <a:ln w="12700">
            <a:solidFill>
              <a:srgbClr val="A045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93592" y="1188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ELNY дороже в пальто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593592" y="16916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Пальто +130% к рынку (17 699₽ vs 7 690₽). Премиум или переоценка?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72784" y="105156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72784" y="1051560"/>
            <a:ext cx="109728" cy="1691640"/>
          </a:xfrm>
          <a:prstGeom prst="rect">
            <a:avLst/>
          </a:prstGeom>
          <a:solidFill>
            <a:srgbClr val="A04545"/>
          </a:solidFill>
          <a:ln w="12700">
            <a:solidFill>
              <a:srgbClr val="A045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01384" y="1188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46% каталога OOS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501384" y="16916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633 из 1 375 ELNY-товаров распроданы. Самый высокий OOS на рынке.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290779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907792"/>
            <a:ext cx="109728" cy="1691640"/>
          </a:xfrm>
          <a:prstGeom prst="rect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" y="30449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 ассортиментные дыры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85800" y="3547872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Аксессуары (415 на рынке), джинсы (196), обувь (146), бельё (46) — у нас 0.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364992" y="290779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364992" y="2907792"/>
            <a:ext cx="109728" cy="1691640"/>
          </a:xfrm>
          <a:prstGeom prst="rect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593592" y="30449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Голос бренда размытый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593592" y="3547872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«Современные», «изысканный» — общие слова. Конкуренты конкретнее.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72784" y="290779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72784" y="2907792"/>
            <a:ext cx="109728" cy="1691640"/>
          </a:xfrm>
          <a:prstGeom prst="rect">
            <a:avLst/>
          </a:prstGeom>
          <a:solidFill>
            <a:srgbClr val="5C8A5C"/>
          </a:solidFill>
          <a:ln w="12700">
            <a:solidFill>
              <a:srgbClr val="5C8A5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01384" y="30449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Лидерство в ярких цветах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501384" y="3547872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Жёлтый: 70% рынка у нас. Зелёный: 50%. Розовый: 46%. Уникально.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Сводка по сайтам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Объём каталога · OOS · ценовой диапазон · скидки · рейтинг · quality score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822960"/>
                <a:gridCol w="822960"/>
                <a:gridCol w="1280160"/>
                <a:gridCol w="1005840"/>
                <a:gridCol w="1005840"/>
                <a:gridCol w="1188720"/>
                <a:gridCol w="8229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Сайт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Всего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OOS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Медиана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 скидки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Рейтинг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Отзывов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Quality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C3C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elny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1 375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A0454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6 000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AE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12storeez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2 040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19 000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4.81 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101 521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elis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1 028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5 999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4.95 ★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2 666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pompa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1 445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3 690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emkashop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1 053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A0454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9 990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annapekun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2 990 ₽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B1B1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297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Только 2 сайта показывают рейтинги/отзывы.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STOREEZ — 101 521 отзыв (4.81 ★), Elis — 2 666 (4.95 ★). ELNY, pompa, emkashop, annapekun — ноль на карточке.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Где мы дешевле и дороже рынка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Индекс &lt; 1 — ELNY дешевле конкурентов (медиан). &gt; 1 — ELNY дороже. Только категории с n ≥ 7 у нас.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37160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6177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5C8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Сильно дешевле рынка (трикотаж — наш сегмент)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0" y="46177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A04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Дороже рынка — пальто +130%, платья +21%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Ассортиментные пробелы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Категории, где ELNY представлен &lt;5 позиций при ёмком рынке (≥30 у конкурентов).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Аксессуары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94360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594360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94360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416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94360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94360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12storeez (151)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587752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587752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24912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Бельё и купальники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2724912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2724912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724912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2724912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724912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12storeez (46)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718304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718304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55464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Джинсы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4855464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25" name="Text 23"/>
          <p:cNvSpPr/>
          <p:nvPr/>
        </p:nvSpPr>
        <p:spPr>
          <a:xfrm>
            <a:off x="4855464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55464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4855464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55464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12storeez (94)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848856" y="1371600"/>
            <a:ext cx="1965960" cy="2286000"/>
          </a:xfrm>
          <a:prstGeom prst="roundRect">
            <a:avLst>
              <a:gd name="adj" fmla="val 372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848856" y="1371600"/>
            <a:ext cx="1965960" cy="109728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986016" y="160020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Обувь</a:t>
            </a:r>
            <a:endParaRPr lang="en-US" sz="1700" dirty="0"/>
          </a:p>
        </p:txBody>
      </p:sp>
      <p:sp>
        <p:nvSpPr>
          <p:cNvPr id="32" name="Text 30"/>
          <p:cNvSpPr/>
          <p:nvPr/>
        </p:nvSpPr>
        <p:spPr>
          <a:xfrm>
            <a:off x="6986016" y="20116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4800" dirty="0"/>
          </a:p>
        </p:txBody>
      </p:sp>
      <p:sp>
        <p:nvSpPr>
          <p:cNvPr id="33" name="Text 31"/>
          <p:cNvSpPr/>
          <p:nvPr/>
        </p:nvSpPr>
        <p:spPr>
          <a:xfrm>
            <a:off x="6986016" y="260604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позиций у ELNY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986016" y="288036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146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6986016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рынке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986016" y="340156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лидер: 12storeez (135)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Аксессуары и джинсы — приоритетные направления. Низкорискованный вход (низкий средний чек, высокая маржа).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Обувь и бельё — концентрация у 12 STOREEZ. Стратегически менее интересно для быстрого захода.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Голос бренда — чем мы говорим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Distinctive words — высокая частота на сайте при низкой частоте у конкурентов (TF-IDF).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2743200" cy="3017520"/>
          </a:xfrm>
          <a:prstGeom prst="roundRect">
            <a:avLst>
              <a:gd name="adj" fmla="val 2667"/>
            </a:avLst>
          </a:prstGeom>
          <a:solidFill>
            <a:srgbClr val="FDFAE1"/>
          </a:solidFill>
          <a:ln w="12700">
            <a:solidFill>
              <a:srgbClr val="FDFA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5087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🟣 ELNY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Общие эмоциональные слова. Покупатель не запоминает.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242316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современные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вашего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удобные повседневные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высоким качеством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идеальные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качеством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нас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деликатная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64992" y="1371600"/>
            <a:ext cx="2743200" cy="3017520"/>
          </a:xfrm>
          <a:prstGeom prst="roundRect">
            <a:avLst>
              <a:gd name="adj" fmla="val 266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47872" y="15087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POMPA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547872" y="19202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Конкретика про материалы. Работает на восприятие качества.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547872" y="242316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мембраной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ангорой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натуральной ткани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магазине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ткани черный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атласа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спинкой цвет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хлопка цвет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72784" y="1371600"/>
            <a:ext cx="2743200" cy="3017520"/>
          </a:xfrm>
          <a:prstGeom prst="roundRect">
            <a:avLst>
              <a:gd name="adj" fmla="val 266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55664" y="15087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12 STOREEZ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55664" y="19202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История и коллекции. Премиум-нарратив.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55664" y="2423160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бестселлер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нашей коллекции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хлопка шелка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благодаря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выбрали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сделали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этой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можно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Рекомендация: переписать копирайт топ-200 ELNY-карточек, добавив материал и нарратив коллекции.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Цветовое лидерство ELNY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Доля ELNY-позиций в общем объёме рынка по конкретному базовому цвету.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1600200" cy="2286000"/>
          </a:xfrm>
          <a:prstGeom prst="roundRect">
            <a:avLst>
              <a:gd name="adj" fmla="val 457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5800" y="1645920"/>
            <a:ext cx="1143000" cy="640080"/>
          </a:xfrm>
          <a:prstGeom prst="rect">
            <a:avLst/>
          </a:prstGeom>
          <a:solidFill>
            <a:srgbClr val="F2C94C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3774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жёлтый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2788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70.2%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48640" y="32918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из 57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194560" y="1417320"/>
            <a:ext cx="1600200" cy="2286000"/>
          </a:xfrm>
          <a:prstGeom prst="roundRect">
            <a:avLst>
              <a:gd name="adj" fmla="val 457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423160" y="1645920"/>
            <a:ext cx="1143000" cy="640080"/>
          </a:xfrm>
          <a:prstGeom prst="rect">
            <a:avLst/>
          </a:prstGeom>
          <a:solidFill>
            <a:srgbClr val="5C9C5C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286000" y="23774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зелёный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2286000" y="2788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49.8%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2286000" y="32918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152 из 305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931920" y="1417320"/>
            <a:ext cx="1600200" cy="2286000"/>
          </a:xfrm>
          <a:prstGeom prst="roundRect">
            <a:avLst>
              <a:gd name="adj" fmla="val 457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160520" y="1645920"/>
            <a:ext cx="1143000" cy="640080"/>
          </a:xfrm>
          <a:prstGeom prst="rect">
            <a:avLst/>
          </a:prstGeom>
          <a:solidFill>
            <a:srgbClr val="EAA0BC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023360" y="23774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розовый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023360" y="2788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46.3%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4023360" y="32918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 из 134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669280" y="1417320"/>
            <a:ext cx="1600200" cy="2286000"/>
          </a:xfrm>
          <a:prstGeom prst="roundRect">
            <a:avLst>
              <a:gd name="adj" fmla="val 457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897880" y="1645920"/>
            <a:ext cx="1143000" cy="640080"/>
          </a:xfrm>
          <a:prstGeom prst="rect">
            <a:avLst/>
          </a:prstGeom>
          <a:solidFill>
            <a:srgbClr val="3F6CB1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760720" y="23774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синий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760720" y="2788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34.6%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5760720" y="32918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268 из 775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7406640" y="1417320"/>
            <a:ext cx="1600200" cy="2286000"/>
          </a:xfrm>
          <a:prstGeom prst="roundRect">
            <a:avLst>
              <a:gd name="adj" fmla="val 4571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635240" y="1645920"/>
            <a:ext cx="1143000" cy="640080"/>
          </a:xfrm>
          <a:prstGeom prst="rect">
            <a:avLst/>
          </a:prstGeom>
          <a:solidFill>
            <a:srgbClr val="C7AB78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498080" y="2377440"/>
            <a:ext cx="1417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бежевый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7498080" y="27889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31.4%</a:t>
            </a:r>
            <a:endParaRPr lang="en-US" sz="3200" dirty="0"/>
          </a:p>
        </p:txBody>
      </p:sp>
      <p:sp>
        <p:nvSpPr>
          <p:cNvPr id="29" name="Text 27"/>
          <p:cNvSpPr/>
          <p:nvPr/>
        </p:nvSpPr>
        <p:spPr>
          <a:xfrm>
            <a:off x="7498080" y="32918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143 из 455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57200" y="40233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жёлтом и зелёном ELNY доминирует на рынке. Уникальный маркетинговый рычаг.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457200" y="44348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Рекомендация: сезонная капсула в ярких цветах — позиционирование «единственный бренд с яркой палитрой в среднем сегменте».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Социальное доказательство — критический разрыв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280160"/>
            <a:ext cx="4023360" cy="2743200"/>
          </a:xfrm>
          <a:prstGeom prst="roundRect">
            <a:avLst>
              <a:gd name="adj" fmla="val 266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417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12 STOREEZ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5C8A5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101 521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640080" y="2834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отзывов на карточках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★ 4.81  средний рейтинг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3611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≈50 отзывов на каждый товар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663440" y="1280160"/>
            <a:ext cx="4023360" cy="2743200"/>
          </a:xfrm>
          <a:prstGeom prst="roundRect">
            <a:avLst>
              <a:gd name="adj" fmla="val 2667"/>
            </a:avLst>
          </a:prstGeom>
          <a:solidFill>
            <a:srgbClr val="FDFAE1"/>
          </a:solidFill>
          <a:ln w="12700">
            <a:solidFill>
              <a:srgbClr val="FDFA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417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3C3C3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🟣 ELNY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846320" y="19202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A0454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</a:t>
            </a:r>
            <a:endParaRPr lang="en-US" sz="8000" dirty="0"/>
          </a:p>
        </p:txBody>
      </p:sp>
      <p:sp>
        <p:nvSpPr>
          <p:cNvPr id="13" name="Text 11"/>
          <p:cNvSpPr/>
          <p:nvPr/>
        </p:nvSpPr>
        <p:spPr>
          <a:xfrm>
            <a:off x="4846320" y="2834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отзывов на сайте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4632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9E9E9E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★ —  нет рейтинга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846320" y="3611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ОZON/WB не учитываются — на сайте отзывов нет.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Покупатель видит 12 STOREEZ с тысячами отзывов — выигрывает доверие без дополнительных инвестиций.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46177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9E9E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Технически: schema.org Product + AggregateRating, пост-продажные письма с просьбой оценить. Цель 3 мес — 5+ отзывов на топ-200.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Критические находки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548640" cy="45720"/>
          </a:xfrm>
          <a:prstGeom prst="rect">
            <a:avLst/>
          </a:prstGeom>
          <a:solidFill>
            <a:srgbClr val="3C3C3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188720"/>
            <a:ext cx="8229600" cy="1051560"/>
          </a:xfrm>
          <a:prstGeom prst="roundRect">
            <a:avLst>
              <a:gd name="adj" fmla="val 695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371600"/>
            <a:ext cx="685800" cy="685800"/>
          </a:xfrm>
          <a:prstGeom prst="ellipse">
            <a:avLst/>
          </a:prstGeom>
          <a:solidFill>
            <a:srgbClr val="A04545"/>
          </a:solidFill>
          <a:ln w="12700">
            <a:solidFill>
              <a:srgbClr val="A0454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89888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463040" y="1353312"/>
            <a:ext cx="6675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46% каталога ELNY распродано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463040" y="1755648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633 из 1 375 товаров — out of stock. У 12 STOREEZ всего 1%, у annapekun 0%. Действие: аудит OOS — прошлый сезон → архив; ходовые → допоставка.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7200" y="2423160"/>
            <a:ext cx="8229600" cy="1051560"/>
          </a:xfrm>
          <a:prstGeom prst="roundRect">
            <a:avLst>
              <a:gd name="adj" fmla="val 695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0080" y="2606040"/>
            <a:ext cx="685800" cy="685800"/>
          </a:xfrm>
          <a:prstGeom prst="ellipse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624328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1463040" y="2587752"/>
            <a:ext cx="6675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Пальто в 2.3× дороже рынка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463040" y="2990088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Медиана ELNY 17 699 ₽ vs 7 690 ₽ у конкурентов (332 позиции). Либо это объективно премиум-сегмент (требует обоснования в карточке), либо переоценка.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3657600"/>
            <a:ext cx="8229600" cy="1051560"/>
          </a:xfrm>
          <a:prstGeom prst="roundRect">
            <a:avLst>
              <a:gd name="adj" fmla="val 6957"/>
            </a:avLst>
          </a:prstGeom>
          <a:solidFill>
            <a:srgbClr val="F7F4EC"/>
          </a:solidFill>
          <a:ln w="12700">
            <a:solidFill>
              <a:srgbClr val="F7F4E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0080" y="3840480"/>
            <a:ext cx="685800" cy="685800"/>
          </a:xfrm>
          <a:prstGeom prst="ellipse">
            <a:avLst/>
          </a:prstGeom>
          <a:solidFill>
            <a:srgbClr val="A8895E"/>
          </a:solidFill>
          <a:ln w="12700">
            <a:solidFill>
              <a:srgbClr val="A8895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858768"/>
            <a:ext cx="685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1463040" y="3822192"/>
            <a:ext cx="6675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Узкая размерная сетка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463040" y="4224528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50" dirty="0">
                <a:solidFill>
                  <a:srgbClr val="1B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Среднее число размеров 4.1 vs 5.8 у pompa и 5.6 у elis. Действие: +1 размер на каждый бестселлер — поднять до 5.5+.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ELNY Конкурентная аналитика</dc:title>
  <dc:subject>PptxGenJS Presentation</dc:subject>
  <dc:creator>ELNY parser</dc:creator>
  <cp:lastModifiedBy>ELNY parser</cp:lastModifiedBy>
  <cp:revision>1</cp:revision>
  <dcterms:created xsi:type="dcterms:W3CDTF">2026-05-13T10:21:08Z</dcterms:created>
  <dcterms:modified xsi:type="dcterms:W3CDTF">2026-05-13T10:21:08Z</dcterms:modified>
</cp:coreProperties>
</file>